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3"/>
  </p:notesMasterIdLst>
  <p:sldIdLst>
    <p:sldId id="256" r:id="rId2"/>
    <p:sldId id="264" r:id="rId3"/>
    <p:sldId id="266" r:id="rId4"/>
    <p:sldId id="257" r:id="rId5"/>
    <p:sldId id="258" r:id="rId6"/>
    <p:sldId id="265" r:id="rId7"/>
    <p:sldId id="259" r:id="rId8"/>
    <p:sldId id="269" r:id="rId9"/>
    <p:sldId id="260" r:id="rId10"/>
    <p:sldId id="267" r:id="rId11"/>
    <p:sldId id="268" r:id="rId12"/>
    <p:sldId id="271" r:id="rId13"/>
    <p:sldId id="272" r:id="rId14"/>
    <p:sldId id="273" r:id="rId15"/>
    <p:sldId id="270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61" r:id="rId26"/>
    <p:sldId id="284" r:id="rId27"/>
    <p:sldId id="285" r:id="rId28"/>
    <p:sldId id="287" r:id="rId29"/>
    <p:sldId id="286" r:id="rId30"/>
    <p:sldId id="288" r:id="rId31"/>
    <p:sldId id="283" r:id="rId3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29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718A8-E0A6-4760-A7AC-207003FE5509}" type="datetimeFigureOut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54D0C-CD96-46AD-8B2B-5454076738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7309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2A33-C8D9-49DE-815F-04156500DFEE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3BE85-C3E0-4BE1-BAEF-60FA615EB4C2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E802-BD8A-4CA9-8745-F4E1E44E80BB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3C6B-DF39-4987-891C-53557E2DFEB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122D4-1A9E-4DDE-AB29-B57AFEEBCCC5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259F-0C16-45EA-B53D-79AE561DD715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E3BB-EE56-4869-AC13-0585E5DD124A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E3DF2-F91C-4414-9F92-7162FA5FFC61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8A302-669C-4FA0-A60F-A074770F9A53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0E8C-4357-4B7F-A9DA-163292D14131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06C01DB-F510-4FE4-80B7-1577C36CBD6E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kumimoji="1"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18194" y="1689908"/>
            <a:ext cx="7543800" cy="2593975"/>
          </a:xfrm>
        </p:spPr>
        <p:txBody>
          <a:bodyPr/>
          <a:lstStyle/>
          <a:p>
            <a:r>
              <a:rPr lang="en-US" altLang="ja-JP" sz="7200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EverythingEater</a:t>
            </a:r>
            <a:endParaRPr kumimoji="1" lang="ja-JP" altLang="en-US" sz="7200" dirty="0">
              <a:latin typeface="Segoe UI Black" panose="020B0A02040204020203" pitchFamily="34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3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91671-3BC3-448D-8635-D9546D74EE95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660232" y="4882763"/>
            <a:ext cx="2068944" cy="1066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r"/>
            <a:r>
              <a:rPr kumimoji="1" lang="en-US" altLang="ja-JP" sz="2800" dirty="0" smtClean="0">
                <a:solidFill>
                  <a:schemeClr val="tx1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2020/11/07</a:t>
            </a:r>
          </a:p>
          <a:p>
            <a:pPr algn="r"/>
            <a:r>
              <a:rPr lang="ja-JP" altLang="en-US" sz="2800" dirty="0" smtClean="0">
                <a:solidFill>
                  <a:schemeClr val="tx1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本城佳樹</a:t>
            </a:r>
            <a:endParaRPr kumimoji="1" lang="ja-JP" altLang="en-US" sz="2800" dirty="0">
              <a:solidFill>
                <a:schemeClr val="tx1"/>
              </a:solidFill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138884" y="5154553"/>
            <a:ext cx="487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>
                <a:solidFill>
                  <a:schemeClr val="bg1"/>
                </a:solidFill>
                <a:latin typeface="Impact" panose="020B0806030902050204" pitchFamily="34" charset="0"/>
              </a:rPr>
              <a:t>Start the announcement</a:t>
            </a:r>
            <a:endParaRPr kumimoji="1" lang="ja-JP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99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40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独自性</a:t>
            </a:r>
            <a:endParaRPr kumimoji="1" lang="en-US" altLang="ja-JP" sz="40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308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独自性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（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1/3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	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5536" y="1795383"/>
            <a:ext cx="7620000" cy="1656184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スペースキーで分裂</a:t>
            </a:r>
            <a:endParaRPr kumimoji="1" lang="en-US" altLang="ja-JP" sz="2800" dirty="0" smtClean="0"/>
          </a:p>
          <a:p>
            <a:pPr lvl="1"/>
            <a:r>
              <a:rPr lang="ja-JP" altLang="en-US" sz="2600" dirty="0" smtClean="0"/>
              <a:t>自機</a:t>
            </a:r>
            <a:r>
              <a:rPr lang="ja-JP" altLang="en-US" sz="2600" dirty="0"/>
              <a:t>が増えること</a:t>
            </a:r>
            <a:r>
              <a:rPr lang="ja-JP" altLang="en-US" sz="2600" dirty="0" smtClean="0"/>
              <a:t>で「</a:t>
            </a:r>
            <a:r>
              <a:rPr lang="ja-JP" altLang="en-US" sz="2600" dirty="0" smtClean="0">
                <a:solidFill>
                  <a:srgbClr val="002060"/>
                </a:solidFill>
              </a:rPr>
              <a:t>食べる</a:t>
            </a:r>
            <a:r>
              <a:rPr lang="ja-JP" altLang="en-US" sz="2600" dirty="0" smtClean="0"/>
              <a:t>」</a:t>
            </a:r>
            <a:r>
              <a:rPr lang="ja-JP" altLang="en-US" sz="2600" dirty="0" smtClean="0">
                <a:solidFill>
                  <a:srgbClr val="FF0000"/>
                </a:solidFill>
              </a:rPr>
              <a:t>効率</a:t>
            </a:r>
            <a:r>
              <a:rPr lang="ja-JP" altLang="en-US" sz="2600" dirty="0" err="1">
                <a:solidFill>
                  <a:srgbClr val="FF0000"/>
                </a:solidFill>
              </a:rPr>
              <a:t>あっぷ</a:t>
            </a:r>
            <a:r>
              <a:rPr lang="ja-JP" altLang="en-US" sz="2600" dirty="0" smtClean="0"/>
              <a:t>！</a:t>
            </a:r>
            <a:endParaRPr lang="en-US" altLang="ja-JP" sz="2600" dirty="0" smtClean="0"/>
          </a:p>
          <a:p>
            <a:pPr lvl="1"/>
            <a:r>
              <a:rPr kumimoji="1" lang="ja-JP" altLang="en-US" sz="2600" dirty="0"/>
              <a:t>いっぱい増えて</a:t>
            </a:r>
            <a:r>
              <a:rPr kumimoji="1" lang="ja-JP" altLang="en-US" sz="2600" dirty="0">
                <a:solidFill>
                  <a:srgbClr val="FF0000"/>
                </a:solidFill>
              </a:rPr>
              <a:t>楽しい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95536" y="1268760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分裂</a:t>
            </a:r>
            <a:endParaRPr kumimoji="1" lang="ja-JP" altLang="en-US" sz="36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DiviMoveC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3648" y="3284984"/>
            <a:ext cx="6023195" cy="340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0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独自性</a:t>
            </a:r>
            <a:r>
              <a:rPr kumimoji="1" lang="en-US" altLang="ja-JP" dirty="0" smtClean="0"/>
              <a:t>	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（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/3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5536" y="1795383"/>
            <a:ext cx="7620000" cy="1656184"/>
          </a:xfrm>
        </p:spPr>
        <p:txBody>
          <a:bodyPr>
            <a:normAutofit/>
          </a:bodyPr>
          <a:lstStyle/>
          <a:p>
            <a:r>
              <a:rPr kumimoji="1" lang="en-US" altLang="ja-JP" sz="2800" dirty="0" smtClean="0">
                <a:latin typeface="+mj-ea"/>
                <a:ea typeface="+mj-ea"/>
              </a:rPr>
              <a:t>L-SHIFT</a:t>
            </a:r>
            <a:r>
              <a:rPr kumimoji="1" lang="ja-JP" altLang="en-US" sz="2800" dirty="0" smtClean="0">
                <a:latin typeface="+mj-ea"/>
                <a:ea typeface="+mj-ea"/>
              </a:rPr>
              <a:t>で合体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pPr lvl="1"/>
            <a:r>
              <a:rPr kumimoji="1" lang="ja-JP" altLang="en-US" sz="2600" dirty="0" smtClean="0"/>
              <a:t>増えた自機を一瞬で</a:t>
            </a:r>
            <a:r>
              <a:rPr kumimoji="1" lang="ja-JP" altLang="en-US" sz="2600" dirty="0" smtClean="0">
                <a:solidFill>
                  <a:srgbClr val="FF0000"/>
                </a:solidFill>
              </a:rPr>
              <a:t>吸収</a:t>
            </a:r>
            <a:endParaRPr kumimoji="1" lang="en-US" altLang="ja-JP" sz="2600" dirty="0" smtClean="0">
              <a:solidFill>
                <a:srgbClr val="FF0000"/>
              </a:solidFill>
            </a:endParaRPr>
          </a:p>
          <a:p>
            <a:pPr lvl="1"/>
            <a:r>
              <a:rPr kumimoji="1" lang="ja-JP" altLang="en-US" sz="2600" dirty="0" smtClean="0"/>
              <a:t>一気に大きくなり</a:t>
            </a:r>
            <a:r>
              <a:rPr kumimoji="1" lang="ja-JP" altLang="en-US" sz="2600" dirty="0" smtClean="0">
                <a:solidFill>
                  <a:srgbClr val="FF0000"/>
                </a:solidFill>
              </a:rPr>
              <a:t>楽しい</a:t>
            </a:r>
            <a:endParaRPr kumimoji="1" lang="ja-JP" altLang="en-US" sz="2600" dirty="0">
              <a:solidFill>
                <a:srgbClr val="FF0000"/>
              </a:solidFill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95536" y="1268760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合体</a:t>
            </a:r>
            <a:endParaRPr kumimoji="1" lang="ja-JP" altLang="en-US" sz="36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AbsorbMoveC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1619" y="3284983"/>
            <a:ext cx="6120680" cy="34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78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842" y="113751"/>
            <a:ext cx="7620000" cy="1143000"/>
          </a:xfrm>
        </p:spPr>
        <p:txBody>
          <a:bodyPr/>
          <a:lstStyle/>
          <a:p>
            <a:r>
              <a:rPr kumimoji="1" lang="ja-JP" altLang="en-US" dirty="0" smtClean="0"/>
              <a:t>独自性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（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3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/3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 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1657665"/>
            <a:ext cx="4271747" cy="1656184"/>
          </a:xfrm>
        </p:spPr>
        <p:txBody>
          <a:bodyPr>
            <a:normAutofit/>
          </a:bodyPr>
          <a:lstStyle/>
          <a:p>
            <a:r>
              <a:rPr kumimoji="1" lang="ja-JP" altLang="en-US" sz="2600" dirty="0" smtClean="0"/>
              <a:t>ステージのアイテムだけでなく</a:t>
            </a:r>
            <a:r>
              <a:rPr kumimoji="1" lang="ja-JP" altLang="en-US" sz="2600" dirty="0" smtClean="0">
                <a:solidFill>
                  <a:srgbClr val="002060"/>
                </a:solidFill>
              </a:rPr>
              <a:t>テキスト</a:t>
            </a:r>
            <a:r>
              <a:rPr kumimoji="1" lang="ja-JP" altLang="en-US" sz="2600" dirty="0" smtClean="0"/>
              <a:t>も</a:t>
            </a:r>
            <a:endParaRPr kumimoji="1" lang="en-US" altLang="ja-JP" sz="2600" dirty="0" smtClean="0"/>
          </a:p>
          <a:p>
            <a:r>
              <a:rPr lang="ja-JP" altLang="en-US" sz="2600" dirty="0"/>
              <a:t>分裂した</a:t>
            </a:r>
            <a:r>
              <a:rPr lang="ja-JP" altLang="en-US" sz="2600" dirty="0">
                <a:solidFill>
                  <a:srgbClr val="002060"/>
                </a:solidFill>
              </a:rPr>
              <a:t>自分</a:t>
            </a:r>
            <a:r>
              <a:rPr lang="ja-JP" altLang="en-US" sz="2600" dirty="0" smtClean="0">
                <a:solidFill>
                  <a:srgbClr val="002060"/>
                </a:solidFill>
              </a:rPr>
              <a:t>自身</a:t>
            </a:r>
            <a:r>
              <a:rPr lang="ja-JP" altLang="en-US" sz="2600" dirty="0"/>
              <a:t>さえも</a:t>
            </a:r>
            <a:endParaRPr lang="en-US" altLang="ja-JP" sz="26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79512" y="1052736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すべて</a:t>
            </a:r>
            <a:r>
              <a:rPr kumimoji="1" lang="ja-JP" altLang="en-US" sz="3600" dirty="0" smtClean="0"/>
              <a:t>を「</a:t>
            </a:r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食べられる</a:t>
            </a:r>
            <a:r>
              <a:rPr kumimoji="1" lang="ja-JP" altLang="en-US" sz="3600" dirty="0" smtClean="0"/>
              <a:t>」</a:t>
            </a:r>
            <a:endParaRPr kumimoji="1" lang="ja-JP" altLang="en-US" sz="36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327576" y="1988840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「</a:t>
            </a:r>
            <a:r>
              <a:rPr kumimoji="1" lang="ja-JP" altLang="en-US" sz="36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食べられる</a:t>
            </a:r>
            <a:r>
              <a:rPr kumimoji="1" lang="ja-JP" altLang="en-US" sz="3600" dirty="0" smtClean="0"/>
              <a:t>」</a:t>
            </a:r>
            <a:endParaRPr kumimoji="1" lang="ja-JP" altLang="en-US" sz="3600" dirty="0"/>
          </a:p>
        </p:txBody>
      </p:sp>
      <p:pic>
        <p:nvPicPr>
          <p:cNvPr id="9" name="EverythingEatC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9266" y="3212976"/>
            <a:ext cx="5863986" cy="3313390"/>
          </a:xfrm>
          <a:prstGeom prst="rect">
            <a:avLst/>
          </a:prstGeom>
        </p:spPr>
      </p:pic>
      <p:sp>
        <p:nvSpPr>
          <p:cNvPr id="10" name="右矢印 9"/>
          <p:cNvSpPr/>
          <p:nvPr/>
        </p:nvSpPr>
        <p:spPr>
          <a:xfrm>
            <a:off x="4451259" y="1915961"/>
            <a:ext cx="876317" cy="792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828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こだわりのプログラム</a:t>
            </a:r>
            <a:endParaRPr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90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16" y="260648"/>
            <a:ext cx="7620000" cy="1143000"/>
          </a:xfrm>
        </p:spPr>
        <p:txBody>
          <a:bodyPr/>
          <a:lstStyle/>
          <a:p>
            <a:r>
              <a:rPr lang="ja-JP" altLang="en-US" dirty="0">
                <a:latin typeface="+mj-ea"/>
              </a:rPr>
              <a:t>こだわりの</a:t>
            </a:r>
            <a:r>
              <a:rPr lang="ja-JP" altLang="en-US" dirty="0" smtClean="0">
                <a:latin typeface="+mj-ea"/>
              </a:rPr>
              <a:t>プログラム</a:t>
            </a:r>
            <a:r>
              <a:rPr lang="en-US" altLang="ja-JP" dirty="0" smtClean="0">
                <a:latin typeface="+mj-ea"/>
              </a:rPr>
              <a:t>(1/3)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1196752"/>
            <a:ext cx="3600400" cy="43204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altLang="ja-JP" sz="3200" dirty="0" smtClean="0">
                <a:solidFill>
                  <a:schemeClr val="tx2"/>
                </a:solidFill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Player</a:t>
            </a:r>
            <a:r>
              <a:rPr lang="ja-JP" altLang="en-US" sz="3200" dirty="0" smtClean="0">
                <a:solidFill>
                  <a:schemeClr val="tx2"/>
                </a:solidFill>
                <a:latin typeface="+mn-ea"/>
              </a:rPr>
              <a:t>クラス</a:t>
            </a:r>
            <a:endParaRPr kumimoji="1" lang="ja-JP" altLang="en-US" sz="32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683568" y="2188552"/>
            <a:ext cx="7488832" cy="15121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500" dirty="0" smtClean="0">
                <a:latin typeface="+mn-ea"/>
              </a:rPr>
              <a:t>Biggest</a:t>
            </a:r>
            <a:r>
              <a:rPr lang="ja-JP" altLang="en-US" sz="2500" dirty="0" smtClean="0">
                <a:latin typeface="+mn-ea"/>
              </a:rPr>
              <a:t>プロパティ</a:t>
            </a:r>
            <a:endParaRPr lang="en-US" altLang="ja-JP" sz="2500" dirty="0" smtClean="0">
              <a:latin typeface="+mn-ea"/>
            </a:endParaRPr>
          </a:p>
          <a:p>
            <a:r>
              <a:rPr lang="en-US" altLang="ja-JP" sz="2500" dirty="0" err="1" smtClean="0">
                <a:latin typeface="+mn-ea"/>
              </a:rPr>
              <a:t>BiggestSize</a:t>
            </a:r>
            <a:r>
              <a:rPr lang="ja-JP" altLang="en-US" sz="2500" dirty="0" smtClean="0">
                <a:latin typeface="+mn-ea"/>
              </a:rPr>
              <a:t>プロパティ</a:t>
            </a:r>
            <a:endParaRPr lang="en-US" altLang="ja-JP" sz="2500" dirty="0" smtClean="0">
              <a:latin typeface="+mn-ea"/>
            </a:endParaRPr>
          </a:p>
          <a:p>
            <a:r>
              <a:rPr lang="en-US" altLang="ja-JP" sz="2500" dirty="0" err="1" smtClean="0">
                <a:latin typeface="+mn-ea"/>
              </a:rPr>
              <a:t>IsMainPlayer</a:t>
            </a:r>
            <a:r>
              <a:rPr lang="ja-JP" altLang="en-US" sz="2500" dirty="0" smtClean="0">
                <a:latin typeface="+mn-ea"/>
              </a:rPr>
              <a:t>メソッド  </a:t>
            </a:r>
            <a:endParaRPr lang="en-US" altLang="ja-JP" sz="2500" dirty="0" smtClean="0">
              <a:latin typeface="+mn-ea"/>
            </a:endParaRPr>
          </a:p>
          <a:p>
            <a:endParaRPr lang="en-US" altLang="ja-JP" sz="2500" dirty="0" smtClean="0">
              <a:latin typeface="+mn-ea"/>
            </a:endParaRPr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67544" y="1716507"/>
            <a:ext cx="8064896" cy="480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ja-JP" altLang="en-US" sz="2400" dirty="0" smtClean="0">
                <a:latin typeface="+mn-ea"/>
              </a:rPr>
              <a:t>シーン上の「一番大きいプレイヤー」を見つけるクラス</a:t>
            </a:r>
            <a:endParaRPr lang="en-US" altLang="ja-JP" sz="2400" dirty="0" smtClean="0">
              <a:latin typeface="+mn-ea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9" y="3573016"/>
            <a:ext cx="8945563" cy="31718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041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16" y="260648"/>
            <a:ext cx="7620000" cy="1143000"/>
          </a:xfrm>
        </p:spPr>
        <p:txBody>
          <a:bodyPr/>
          <a:lstStyle/>
          <a:p>
            <a:r>
              <a:rPr lang="ja-JP" altLang="en-US" dirty="0"/>
              <a:t>こだわりの</a:t>
            </a:r>
            <a:r>
              <a:rPr lang="ja-JP" altLang="en-US" dirty="0" smtClean="0"/>
              <a:t>プログラム</a:t>
            </a:r>
            <a:r>
              <a:rPr lang="en-US" altLang="ja-JP" dirty="0" smtClean="0">
                <a:latin typeface="+mj-ea"/>
              </a:rPr>
              <a:t>(2/3)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23528" y="1484784"/>
            <a:ext cx="5184576" cy="43204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altLang="ja-JP" sz="3600" dirty="0">
                <a:solidFill>
                  <a:schemeClr val="tx2"/>
                </a:solidFill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Biggest</a:t>
            </a:r>
            <a:r>
              <a:rPr lang="ja-JP" altLang="en-US" sz="3600" dirty="0">
                <a:solidFill>
                  <a:schemeClr val="tx2"/>
                </a:solidFill>
                <a:latin typeface="+mn-ea"/>
              </a:rPr>
              <a:t>プロパティ</a:t>
            </a:r>
            <a:endParaRPr lang="en-US" altLang="ja-JP" sz="36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81581" y="2044638"/>
            <a:ext cx="8064896" cy="480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ja-JP" altLang="en-US" sz="2400" dirty="0" smtClean="0">
                <a:latin typeface="+mn-ea"/>
              </a:rPr>
              <a:t>「一番大きいプレイヤー」のトランスフォームを返す</a:t>
            </a:r>
            <a:endParaRPr lang="en-US" altLang="ja-JP" sz="2400" dirty="0" smtClean="0">
              <a:latin typeface="+mn-ea"/>
            </a:endParaRPr>
          </a:p>
        </p:txBody>
      </p:sp>
      <p:sp>
        <p:nvSpPr>
          <p:cNvPr id="8" name="下矢印 7"/>
          <p:cNvSpPr/>
          <p:nvPr/>
        </p:nvSpPr>
        <p:spPr>
          <a:xfrm>
            <a:off x="3258635" y="2701411"/>
            <a:ext cx="2088232" cy="20151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310" y="2982099"/>
            <a:ext cx="5544616" cy="55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2076066" y="4995320"/>
            <a:ext cx="4453370" cy="593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en-US" altLang="ja-JP" sz="3200" dirty="0" smtClean="0">
                <a:latin typeface="+mn-ea"/>
              </a:rPr>
              <a:t>UI</a:t>
            </a:r>
            <a:r>
              <a:rPr lang="ja-JP" altLang="en-US" sz="3200" dirty="0" smtClean="0">
                <a:latin typeface="+mn-ea"/>
              </a:rPr>
              <a:t>等で扱いやすくなる</a:t>
            </a:r>
            <a:endParaRPr lang="en-US" altLang="ja-JP" sz="32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5105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1623" y="260648"/>
            <a:ext cx="7620000" cy="1143000"/>
          </a:xfrm>
        </p:spPr>
        <p:txBody>
          <a:bodyPr/>
          <a:lstStyle/>
          <a:p>
            <a:r>
              <a:rPr lang="ja-JP" altLang="en-US" dirty="0"/>
              <a:t>こだわりの</a:t>
            </a:r>
            <a:r>
              <a:rPr lang="ja-JP" altLang="en-US" dirty="0" smtClean="0"/>
              <a:t>プログラム</a:t>
            </a:r>
            <a:r>
              <a:rPr lang="en-US" altLang="ja-JP" dirty="0" smtClean="0">
                <a:latin typeface="+mj-ea"/>
              </a:rPr>
              <a:t>(3/3</a:t>
            </a:r>
            <a:r>
              <a:rPr lang="en-US" altLang="ja-JP" dirty="0">
                <a:latin typeface="+mj-ea"/>
              </a:rPr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1268760"/>
            <a:ext cx="5184576" cy="43204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kumimoji="1" lang="en-US" altLang="ja-JP" sz="3600" dirty="0" err="1" smtClean="0">
                <a:solidFill>
                  <a:schemeClr val="tx2"/>
                </a:solidFill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GameDirector</a:t>
            </a:r>
            <a:r>
              <a:rPr kumimoji="1" lang="en-US" altLang="ja-JP" sz="3600" dirty="0" smtClean="0">
                <a:solidFill>
                  <a:schemeClr val="tx2"/>
                </a:solidFill>
                <a:latin typeface="+mn-ea"/>
              </a:rPr>
              <a:t> </a:t>
            </a:r>
            <a:r>
              <a:rPr kumimoji="1" lang="ja-JP" altLang="en-US" sz="3600" dirty="0" smtClean="0">
                <a:solidFill>
                  <a:schemeClr val="tx2"/>
                </a:solidFill>
                <a:latin typeface="+mn-ea"/>
              </a:rPr>
              <a:t>クラス</a:t>
            </a:r>
            <a:endParaRPr kumimoji="1" lang="ja-JP" altLang="en-US" sz="36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179512" y="1860848"/>
            <a:ext cx="8496944" cy="15841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ja-JP" altLang="en-US" sz="2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シングルトン</a:t>
            </a:r>
            <a:r>
              <a:rPr lang="ja-JP" altLang="en-US" sz="2600" dirty="0" smtClean="0">
                <a:latin typeface="+mn-ea"/>
              </a:rPr>
              <a:t>パターンで実装</a:t>
            </a:r>
            <a:endParaRPr lang="en-US" altLang="ja-JP" sz="2600" dirty="0" smtClean="0">
              <a:latin typeface="+mn-ea"/>
            </a:endParaRPr>
          </a:p>
          <a:p>
            <a:r>
              <a:rPr lang="ja-JP" altLang="en-US" sz="2600" dirty="0">
                <a:latin typeface="+mn-ea"/>
              </a:rPr>
              <a:t>ステージ</a:t>
            </a:r>
            <a:r>
              <a:rPr lang="ja-JP" altLang="en-US" sz="2600" dirty="0" smtClean="0">
                <a:latin typeface="+mn-ea"/>
              </a:rPr>
              <a:t>の情報（制限時間・目標サイズ）を返す</a:t>
            </a:r>
            <a:endParaRPr lang="en-US" altLang="ja-JP" sz="2600" dirty="0" smtClean="0">
              <a:latin typeface="+mn-ea"/>
            </a:endParaRPr>
          </a:p>
          <a:p>
            <a:r>
              <a:rPr lang="en-US" altLang="ja-JP" sz="26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DontDestroyOnLoad</a:t>
            </a:r>
            <a:r>
              <a:rPr lang="en-US" altLang="ja-JP" sz="2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()</a:t>
            </a:r>
            <a:r>
              <a:rPr lang="ja-JP" altLang="en-US" sz="2600" dirty="0" smtClean="0">
                <a:latin typeface="+mn-ea"/>
              </a:rPr>
              <a:t>シーンチェンジで消えない</a:t>
            </a:r>
            <a:endParaRPr lang="en-US" altLang="ja-JP" sz="2600" dirty="0" smtClean="0">
              <a:latin typeface="+mn-ea"/>
            </a:endParaRPr>
          </a:p>
          <a:p>
            <a:endParaRPr lang="en-US" altLang="ja-JP" sz="2600" dirty="0" smtClean="0">
              <a:latin typeface="+mn-ea"/>
            </a:endParaRPr>
          </a:p>
          <a:p>
            <a:pPr marL="114300" indent="0">
              <a:buNone/>
            </a:pPr>
            <a:endParaRPr lang="en-US" altLang="ja-JP" sz="2600" dirty="0" smtClean="0">
              <a:latin typeface="+mn-ea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669" y="3445024"/>
            <a:ext cx="4206999" cy="31929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下矢印 7"/>
          <p:cNvSpPr/>
          <p:nvPr/>
        </p:nvSpPr>
        <p:spPr>
          <a:xfrm>
            <a:off x="1547664" y="3578716"/>
            <a:ext cx="864096" cy="14241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2265797" y="3977109"/>
            <a:ext cx="1944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なぜ？？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57908" y="5301208"/>
            <a:ext cx="3243608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 smtClean="0"/>
              <a:t>ゲームオーバーシーン</a:t>
            </a:r>
            <a:endParaRPr kumimoji="1" lang="en-US" altLang="ja-JP" sz="2400" dirty="0" smtClean="0"/>
          </a:p>
          <a:p>
            <a:pPr algn="ctr"/>
            <a:r>
              <a:rPr lang="ja-JP" altLang="en-US" sz="2400" b="1" dirty="0"/>
              <a:t>に</a:t>
            </a:r>
            <a:endParaRPr kumimoji="1" lang="en-US" altLang="ja-JP" sz="2400" b="1" dirty="0" smtClean="0"/>
          </a:p>
          <a:p>
            <a:pPr algn="ctr"/>
            <a:r>
              <a:rPr lang="ja-JP" altLang="en-US" sz="2400" b="1" dirty="0"/>
              <a:t>情報</a:t>
            </a:r>
            <a:r>
              <a:rPr lang="ja-JP" altLang="en-US" sz="2400" b="1" dirty="0" smtClean="0"/>
              <a:t>を渡したい</a:t>
            </a:r>
            <a:r>
              <a:rPr lang="ja-JP" altLang="en-US" sz="2400" b="1" dirty="0"/>
              <a:t>から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7763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開発</a:t>
            </a:r>
            <a:r>
              <a:rPr kumimoji="1"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スケジュール</a:t>
            </a:r>
            <a:endParaRPr kumimoji="1"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06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7504" y="8071"/>
            <a:ext cx="5472608" cy="931468"/>
          </a:xfrm>
        </p:spPr>
        <p:txBody>
          <a:bodyPr/>
          <a:lstStyle/>
          <a:p>
            <a:r>
              <a:rPr kumimoji="1" lang="ja-JP" altLang="en-US" dirty="0" smtClean="0"/>
              <a:t>開発スケジュール</a:t>
            </a:r>
            <a:endParaRPr kumimoji="1" lang="ja-JP" altLang="en-US" dirty="0"/>
          </a:p>
        </p:txBody>
      </p:sp>
      <p:graphicFrame>
        <p:nvGraphicFramePr>
          <p:cNvPr id="7" name="コンテンツ プレースホルダー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7640191"/>
              </p:ext>
            </p:extLst>
          </p:nvPr>
        </p:nvGraphicFramePr>
        <p:xfrm>
          <a:off x="332940" y="1216929"/>
          <a:ext cx="7992888" cy="49380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8232"/>
                <a:gridCol w="5904656"/>
              </a:tblGrid>
              <a:tr h="654003">
                <a:tc>
                  <a:txBody>
                    <a:bodyPr/>
                    <a:lstStyle/>
                    <a:p>
                      <a:r>
                        <a:rPr kumimoji="1" lang="ja-JP" altLang="en-US" sz="3000" dirty="0" smtClean="0">
                          <a:latin typeface="+mj-ea"/>
                          <a:ea typeface="+mj-ea"/>
                        </a:rPr>
                        <a:t>日時</a:t>
                      </a:r>
                      <a:endParaRPr kumimoji="1" lang="ja-JP" altLang="en-US" sz="30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000" dirty="0" smtClean="0">
                          <a:latin typeface="+mj-ea"/>
                          <a:ea typeface="+mj-ea"/>
                        </a:rPr>
                        <a:t>行ったこと</a:t>
                      </a:r>
                      <a:endParaRPr kumimoji="1" lang="ja-JP" altLang="en-US" sz="30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26,27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ゲーム企画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28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日～</a:t>
                      </a:r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2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ゲームの基本機能実装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3,4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「分裂」「合体」実装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5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日～</a:t>
                      </a:r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9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シーン作成</a:t>
                      </a:r>
                      <a:r>
                        <a:rPr kumimoji="1" lang="ja-JP" altLang="en-US" sz="2000" dirty="0" smtClean="0">
                          <a:latin typeface="+mj-ea"/>
                          <a:ea typeface="+mj-ea"/>
                        </a:rPr>
                        <a:t>（タイトル、ゲームオーバー）</a:t>
                      </a:r>
                      <a:endParaRPr kumimoji="1" lang="ja-JP" altLang="en-US" sz="20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10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チュートリアルステージ作成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11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ゲームバランス調整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12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発表用資料作成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04218" y="720782"/>
            <a:ext cx="8208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>
                <a:latin typeface="+mj-ea"/>
                <a:ea typeface="+mj-ea"/>
              </a:rPr>
              <a:t>10</a:t>
            </a:r>
            <a:r>
              <a:rPr kumimoji="1" lang="ja-JP" altLang="en-US" sz="2000" dirty="0" smtClean="0">
                <a:latin typeface="+mj-ea"/>
                <a:ea typeface="+mj-ea"/>
              </a:rPr>
              <a:t>月</a:t>
            </a:r>
            <a:r>
              <a:rPr lang="en-US" altLang="ja-JP" sz="2000" dirty="0">
                <a:latin typeface="+mj-ea"/>
                <a:ea typeface="+mj-ea"/>
              </a:rPr>
              <a:t>26</a:t>
            </a:r>
            <a:r>
              <a:rPr kumimoji="1" lang="ja-JP" altLang="en-US" sz="2000" dirty="0" smtClean="0">
                <a:latin typeface="+mj-ea"/>
                <a:ea typeface="+mj-ea"/>
              </a:rPr>
              <a:t>日～</a:t>
            </a:r>
            <a:r>
              <a:rPr kumimoji="1" lang="en-US" altLang="ja-JP" sz="2000" dirty="0" smtClean="0">
                <a:latin typeface="+mj-ea"/>
                <a:ea typeface="+mj-ea"/>
              </a:rPr>
              <a:t>11</a:t>
            </a:r>
            <a:r>
              <a:rPr kumimoji="1" lang="ja-JP" altLang="en-US" sz="2000" dirty="0" smtClean="0">
                <a:latin typeface="+mj-ea"/>
                <a:ea typeface="+mj-ea"/>
              </a:rPr>
              <a:t>月</a:t>
            </a:r>
            <a:r>
              <a:rPr kumimoji="1" lang="en-US" altLang="ja-JP" sz="2000" dirty="0" smtClean="0">
                <a:latin typeface="+mj-ea"/>
                <a:ea typeface="+mj-ea"/>
              </a:rPr>
              <a:t>12</a:t>
            </a:r>
            <a:r>
              <a:rPr kumimoji="1" lang="ja-JP" altLang="en-US" sz="2000" dirty="0" smtClean="0">
                <a:latin typeface="+mj-ea"/>
                <a:ea typeface="+mj-ea"/>
              </a:rPr>
              <a:t>日　計</a:t>
            </a:r>
            <a:r>
              <a:rPr lang="en-US" altLang="ja-JP" sz="2000" dirty="0">
                <a:latin typeface="+mj-ea"/>
                <a:ea typeface="+mj-ea"/>
              </a:rPr>
              <a:t>18</a:t>
            </a:r>
            <a:r>
              <a:rPr kumimoji="1" lang="ja-JP" altLang="en-US" sz="2000" dirty="0" smtClean="0">
                <a:latin typeface="+mj-ea"/>
                <a:ea typeface="+mj-ea"/>
              </a:rPr>
              <a:t>日　バージョン管理には「</a:t>
            </a:r>
            <a:r>
              <a:rPr kumimoji="1" lang="en-US" altLang="ja-JP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Github</a:t>
            </a:r>
            <a:r>
              <a:rPr kumimoji="1" lang="ja-JP" altLang="en-US" sz="2000" dirty="0" smtClean="0">
                <a:latin typeface="+mj-ea"/>
                <a:ea typeface="+mj-ea"/>
              </a:rPr>
              <a:t>」利用　　</a:t>
            </a:r>
            <a:endParaRPr kumimoji="1" lang="ja-JP" altLang="en-US" sz="2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3757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984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使用アセット</a:t>
            </a:r>
            <a:endParaRPr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84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147248" cy="1143000"/>
          </a:xfrm>
        </p:spPr>
        <p:txBody>
          <a:bodyPr/>
          <a:lstStyle/>
          <a:p>
            <a:r>
              <a:rPr lang="ja-JP" altLang="en-US" dirty="0" smtClean="0">
                <a:latin typeface="+mj-ea"/>
              </a:rPr>
              <a:t>使用</a:t>
            </a:r>
            <a:r>
              <a:rPr kumimoji="1" lang="ja-JP" altLang="en-US" dirty="0" smtClean="0"/>
              <a:t>アセット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07584" y="1835214"/>
            <a:ext cx="7620000" cy="1377762"/>
          </a:xfrm>
        </p:spPr>
        <p:txBody>
          <a:bodyPr>
            <a:normAutofit/>
          </a:bodyPr>
          <a:lstStyle/>
          <a:p>
            <a:r>
              <a:rPr kumimoji="1" lang="ja-JP" altLang="en-US" sz="2400" dirty="0" smtClean="0"/>
              <a:t>プレイヤーがどれだけ分裂しても一つのカメラに収める</a:t>
            </a:r>
            <a:endParaRPr kumimoji="1" lang="en-US" altLang="ja-JP" sz="2400" dirty="0" smtClean="0"/>
          </a:p>
          <a:p>
            <a:r>
              <a:rPr lang="ja-JP" altLang="en-US" sz="2400" dirty="0"/>
              <a:t>自然</a:t>
            </a:r>
            <a:r>
              <a:rPr lang="ja-JP" altLang="en-US" sz="2400" dirty="0" smtClean="0"/>
              <a:t>に</a:t>
            </a:r>
            <a:r>
              <a:rPr lang="ja-JP" altLang="en-US" sz="2400" dirty="0"/>
              <a:t>追従する</a:t>
            </a:r>
            <a:endParaRPr kumimoji="1" lang="ja-JP" altLang="en-US" sz="240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17523" y="1250439"/>
            <a:ext cx="2974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 err="1" smtClean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Cinemachine</a:t>
            </a:r>
            <a:endParaRPr kumimoji="1" lang="ja-JP" altLang="en-US" sz="3200" dirty="0">
              <a:latin typeface="Rounded M+ 2p heavy" panose="020B0802020203020207" pitchFamily="50" charset="-128"/>
              <a:ea typeface="Rounded M+ 2p heavy" panose="020B0802020203020207" pitchFamily="50" charset="-128"/>
              <a:cs typeface="Rounded M+ 2p heavy" panose="020B0802020203020207" pitchFamily="50" charset="-128"/>
            </a:endParaRPr>
          </a:p>
        </p:txBody>
      </p:sp>
      <p:sp>
        <p:nvSpPr>
          <p:cNvPr id="9" name="コンテンツ プレースホルダー 2"/>
          <p:cNvSpPr txBox="1">
            <a:spLocks/>
          </p:cNvSpPr>
          <p:nvPr/>
        </p:nvSpPr>
        <p:spPr>
          <a:xfrm>
            <a:off x="599997" y="3929139"/>
            <a:ext cx="7620000" cy="1012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/>
              <a:t>タイトルを「それっぽく」するために</a:t>
            </a:r>
            <a:endParaRPr lang="en-US" altLang="ja-JP" sz="2400" dirty="0" smtClean="0"/>
          </a:p>
          <a:p>
            <a:r>
              <a:rPr lang="en-US" altLang="ja-JP" sz="2400" dirty="0" smtClean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Vignette</a:t>
            </a:r>
            <a:r>
              <a:rPr lang="ja-JP" altLang="en-US" sz="2400" dirty="0" smtClean="0"/>
              <a:t>と</a:t>
            </a:r>
            <a:r>
              <a:rPr lang="en-US" altLang="ja-JP" sz="2400" dirty="0" smtClean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Grain</a:t>
            </a:r>
            <a:r>
              <a:rPr lang="ja-JP" altLang="en-US" sz="2400" dirty="0" smtClean="0"/>
              <a:t>を使用</a:t>
            </a:r>
            <a:endParaRPr lang="ja-JP" altLang="en-US" sz="24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09936" y="3344364"/>
            <a:ext cx="56902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b="1" dirty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Post Processing</a:t>
            </a:r>
            <a:r>
              <a:rPr lang="en-US" altLang="ja-JP" sz="3200" dirty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 Stack v2</a:t>
            </a:r>
            <a:endParaRPr kumimoji="1" lang="ja-JP" altLang="en-US" sz="3200" dirty="0">
              <a:latin typeface="Rounded M+ 2p heavy" panose="020B0802020203020207" pitchFamily="50" charset="-128"/>
              <a:ea typeface="Rounded M+ 2p heavy" panose="020B0802020203020207" pitchFamily="50" charset="-128"/>
              <a:cs typeface="Rounded M+ 2p heavy" panose="020B0802020203020207" pitchFamily="50" charset="-128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817" y="4581128"/>
            <a:ext cx="3746649" cy="20995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テキスト ボックス 10"/>
          <p:cNvSpPr txBox="1"/>
          <p:nvPr/>
        </p:nvSpPr>
        <p:spPr>
          <a:xfrm>
            <a:off x="799511" y="5030750"/>
            <a:ext cx="3406406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ja-JP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Vignette</a:t>
            </a:r>
          </a:p>
          <a:p>
            <a:r>
              <a:rPr lang="ja-JP" altLang="en-US" b="1" dirty="0">
                <a:latin typeface="Segoe UI Black" panose="020B0A02040204020203" pitchFamily="34" charset="0"/>
              </a:rPr>
              <a:t> </a:t>
            </a:r>
            <a:r>
              <a:rPr lang="ja-JP" altLang="en-US" b="1" dirty="0" smtClean="0">
                <a:latin typeface="Segoe UI Black" panose="020B0A02040204020203" pitchFamily="34" charset="0"/>
              </a:rPr>
              <a:t>  中心</a:t>
            </a:r>
            <a:r>
              <a:rPr lang="ja-JP" altLang="en-US" b="1" dirty="0">
                <a:latin typeface="Segoe UI Black" panose="020B0A02040204020203" pitchFamily="34" charset="0"/>
              </a:rPr>
              <a:t>よりも周囲のほうが</a:t>
            </a:r>
            <a:r>
              <a:rPr lang="ja-JP" altLang="en-US" b="1" dirty="0" smtClean="0">
                <a:latin typeface="Segoe UI Black" panose="020B0A02040204020203" pitchFamily="34" charset="0"/>
              </a:rPr>
              <a:t>暗く</a:t>
            </a:r>
            <a:endParaRPr lang="en-US" altLang="ja-JP" b="1" dirty="0" smtClean="0"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r>
              <a:rPr kumimoji="1" lang="en-US" altLang="ja-JP" b="1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Grain</a:t>
            </a:r>
          </a:p>
          <a:p>
            <a:r>
              <a:rPr lang="ja-JP" altLang="en-US" b="1" dirty="0" smtClean="0"/>
              <a:t>    ノイズ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8995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使用アセット</a:t>
            </a:r>
            <a:endParaRPr lang="en-US" altLang="ja-JP" sz="3200" dirty="0" smtClean="0"/>
          </a:p>
          <a:p>
            <a:r>
              <a:rPr kumimoji="1" lang="ja-JP" altLang="en-US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まとめ</a:t>
            </a:r>
            <a:endParaRPr kumimoji="1"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07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r>
              <a:rPr lang="en-US" altLang="ja-JP" dirty="0" smtClean="0">
                <a:latin typeface="+mj-ea"/>
              </a:rPr>
              <a:t>(1/2)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4800600"/>
          </a:xfrm>
        </p:spPr>
        <p:txBody>
          <a:bodyPr>
            <a:normAutofit/>
          </a:bodyPr>
          <a:lstStyle/>
          <a:p>
            <a:r>
              <a:rPr lang="ja-JP" altLang="en-US" sz="3200" dirty="0" smtClean="0"/>
              <a:t>「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モチベーション</a:t>
            </a:r>
            <a:r>
              <a:rPr lang="ja-JP" altLang="en-US" sz="3200" dirty="0" smtClean="0"/>
              <a:t>」の話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趣味ならばやりたいこと重視でよい</a:t>
            </a:r>
            <a:endParaRPr kumimoji="1" lang="en-US" altLang="ja-JP" sz="2800" dirty="0" smtClean="0"/>
          </a:p>
          <a:p>
            <a:r>
              <a:rPr lang="ja-JP" altLang="en-US" sz="3200" dirty="0"/>
              <a:t>プログラム</a:t>
            </a:r>
            <a:r>
              <a:rPr lang="ja-JP" altLang="en-US" sz="3200" dirty="0" smtClean="0"/>
              <a:t>の「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設計</a:t>
            </a:r>
            <a:r>
              <a:rPr lang="ja-JP" altLang="en-US" sz="3200" dirty="0" smtClean="0"/>
              <a:t>」の難しさ・大切さ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拡張性の高さ</a:t>
            </a:r>
            <a:endParaRPr kumimoji="1" lang="en-US" altLang="ja-JP" sz="2800" dirty="0" smtClean="0"/>
          </a:p>
          <a:p>
            <a:pPr lvl="1"/>
            <a:r>
              <a:rPr lang="ja-JP" altLang="en-US" sz="2800" dirty="0"/>
              <a:t>感覚的</a:t>
            </a:r>
            <a:r>
              <a:rPr lang="ja-JP" altLang="en-US" sz="2800" dirty="0" smtClean="0"/>
              <a:t>な話</a:t>
            </a:r>
            <a:endParaRPr lang="en-US" altLang="ja-JP" sz="2800" dirty="0" smtClean="0"/>
          </a:p>
          <a:p>
            <a:pPr lvl="1"/>
            <a:r>
              <a:rPr kumimoji="1" lang="en-US" altLang="ja-JP" sz="2800" dirty="0" smtClean="0">
                <a:latin typeface="+mj-ea"/>
                <a:ea typeface="+mj-ea"/>
              </a:rPr>
              <a:t>SOLID</a:t>
            </a:r>
            <a:r>
              <a:rPr kumimoji="1" lang="ja-JP" altLang="en-US" sz="2800" dirty="0" smtClean="0"/>
              <a:t>原則</a:t>
            </a:r>
            <a:endParaRPr kumimoji="1" lang="en-US" altLang="ja-JP" sz="2800" dirty="0" smtClean="0"/>
          </a:p>
          <a:p>
            <a:r>
              <a:rPr kumimoji="1" lang="ja-JP" altLang="en-US" sz="3200" dirty="0" smtClean="0"/>
              <a:t>「</a:t>
            </a:r>
            <a:r>
              <a:rPr kumimoji="1"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完成させること</a:t>
            </a:r>
            <a:r>
              <a:rPr kumimoji="1" lang="ja-JP" altLang="en-US" sz="3200" dirty="0" smtClean="0"/>
              <a:t>」の大切さ</a:t>
            </a:r>
            <a:endParaRPr lang="en-US" altLang="ja-JP" sz="2800" dirty="0" smtClean="0"/>
          </a:p>
          <a:p>
            <a:r>
              <a:rPr kumimoji="1" lang="ja-JP" altLang="en-US" sz="2800" dirty="0" smtClean="0"/>
              <a:t>「</a:t>
            </a:r>
            <a:r>
              <a:rPr kumimoji="1"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企画</a:t>
            </a:r>
            <a:r>
              <a:rPr kumimoji="1" lang="ja-JP" altLang="en-US" sz="2800" dirty="0" smtClean="0"/>
              <a:t>」の大切さ</a:t>
            </a:r>
            <a:endParaRPr kumimoji="1" lang="en-US" altLang="ja-JP" sz="2800" dirty="0" smtClean="0"/>
          </a:p>
          <a:p>
            <a:endParaRPr kumimoji="1" lang="en-US" altLang="ja-JP" sz="32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662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r>
              <a:rPr lang="en-US" altLang="ja-JP" dirty="0" smtClean="0">
                <a:latin typeface="+mj-ea"/>
              </a:rPr>
              <a:t>(</a:t>
            </a:r>
            <a:r>
              <a:rPr lang="en-US" altLang="ja-JP" dirty="0">
                <a:latin typeface="+mj-ea"/>
              </a:rPr>
              <a:t>2</a:t>
            </a:r>
            <a:r>
              <a:rPr lang="en-US" altLang="ja-JP" dirty="0" smtClean="0">
                <a:latin typeface="+mj-ea"/>
              </a:rPr>
              <a:t>/2</a:t>
            </a:r>
            <a:r>
              <a:rPr lang="en-US" altLang="ja-JP" dirty="0">
                <a:latin typeface="+mj-ea"/>
              </a:rPr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3484984"/>
          </a:xfrm>
        </p:spPr>
        <p:txBody>
          <a:bodyPr>
            <a:normAutofit/>
          </a:bodyPr>
          <a:lstStyle/>
          <a:p>
            <a:r>
              <a:rPr lang="ja-JP" altLang="en-US" sz="35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得意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不得意</a:t>
            </a:r>
            <a:r>
              <a:rPr lang="ja-JP" altLang="en-US" sz="3500" dirty="0" smtClean="0"/>
              <a:t>・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向き不向き</a:t>
            </a:r>
            <a:endParaRPr kumimoji="1" lang="en-US" altLang="ja-JP" sz="3500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ja-JP" altLang="en-US" sz="3000" dirty="0" smtClean="0"/>
              <a:t>「やってみる」ことでわかる</a:t>
            </a:r>
            <a:endParaRPr lang="en-US" altLang="ja-JP" sz="3000" dirty="0" smtClean="0"/>
          </a:p>
          <a:p>
            <a:r>
              <a:rPr kumimoji="1" lang="ja-JP" altLang="en-US" sz="3200" dirty="0" smtClean="0"/>
              <a:t>世に出ている「</a:t>
            </a:r>
            <a:r>
              <a:rPr kumimoji="1"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ゲームバランス</a:t>
            </a:r>
            <a:r>
              <a:rPr kumimoji="1" lang="ja-JP" altLang="en-US" sz="3200" dirty="0" smtClean="0"/>
              <a:t>」の妙</a:t>
            </a:r>
            <a:endParaRPr kumimoji="1" lang="en-US" altLang="ja-JP" sz="3200" dirty="0" smtClean="0"/>
          </a:p>
          <a:p>
            <a:pPr lvl="1"/>
            <a:r>
              <a:rPr lang="ja-JP" altLang="en-US" sz="3000" dirty="0"/>
              <a:t>パラメータ</a:t>
            </a:r>
            <a:r>
              <a:rPr lang="ja-JP" altLang="en-US" sz="3000" dirty="0" smtClean="0"/>
              <a:t>調整</a:t>
            </a:r>
            <a:endParaRPr lang="en-US" altLang="ja-JP" sz="3000" dirty="0" smtClean="0"/>
          </a:p>
          <a:p>
            <a:pPr lvl="1"/>
            <a:r>
              <a:rPr kumimoji="1" lang="ja-JP" altLang="en-US" sz="3000" dirty="0" smtClean="0"/>
              <a:t>レベルデザイン</a:t>
            </a:r>
            <a:endParaRPr kumimoji="1" lang="en-US" altLang="ja-JP" sz="3000" dirty="0" smtClean="0"/>
          </a:p>
          <a:p>
            <a:pPr lvl="1"/>
            <a:r>
              <a:rPr lang="ja-JP" altLang="en-US" sz="3000" dirty="0" smtClean="0"/>
              <a:t>演出</a:t>
            </a:r>
            <a:r>
              <a:rPr lang="ja-JP" altLang="en-US" sz="2800" dirty="0" smtClean="0"/>
              <a:t>（</a:t>
            </a:r>
            <a:r>
              <a:rPr lang="en-US" altLang="ja-JP" sz="2800" dirty="0" smtClean="0">
                <a:latin typeface="+mn-ea"/>
              </a:rPr>
              <a:t>SE</a:t>
            </a:r>
            <a:r>
              <a:rPr lang="ja-JP" altLang="en-US" sz="2800" dirty="0" smtClean="0"/>
              <a:t>・モーション）</a:t>
            </a:r>
            <a:endParaRPr kumimoji="1" lang="en-US" altLang="ja-JP" sz="28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57808" y="5445224"/>
            <a:ext cx="7560840" cy="769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ゲームを作るのは楽しい！！</a:t>
            </a:r>
            <a:endParaRPr kumimoji="1" lang="ja-JP" altLang="en-US" sz="44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32117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220072" y="5301208"/>
            <a:ext cx="3034680" cy="1143000"/>
          </a:xfrm>
        </p:spPr>
        <p:txBody>
          <a:bodyPr/>
          <a:lstStyle/>
          <a:p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以上です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447B9-1B61-4081-B136-D412575A435C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667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26</a:t>
            </a:fld>
            <a:endParaRPr kumimoji="1" lang="ja-JP" altLang="en-US"/>
          </a:p>
        </p:txBody>
      </p:sp>
      <p:pic>
        <p:nvPicPr>
          <p:cNvPr id="6146" name="Picture 2" descr="C:\Users\202004game\Documents\GitHub\EverythingEater\out\plantuml\EatInclude\EatInclu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268760"/>
            <a:ext cx="7128792" cy="550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34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27</a:t>
            </a:fld>
            <a:endParaRPr kumimoji="1" lang="ja-JP" altLang="en-US"/>
          </a:p>
        </p:txBody>
      </p:sp>
      <p:pic>
        <p:nvPicPr>
          <p:cNvPr id="7170" name="Picture 2" descr="C:\Users\202004game\Documents\GitHub\EverythingEater\out\plantuml\GameDirector\GameDirect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124744"/>
            <a:ext cx="6589456" cy="5503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628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9220" name="Picture 4" descr="C:\Users\202004game\Documents\GitHub\EverythingEater\out\plantuml\ScriptableObjcts\SOspuml\SOspum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75414"/>
            <a:ext cx="7272808" cy="559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3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29</a:t>
            </a:fld>
            <a:endParaRPr kumimoji="1" lang="ja-JP" altLang="en-US"/>
          </a:p>
        </p:txBody>
      </p:sp>
      <p:pic>
        <p:nvPicPr>
          <p:cNvPr id="8194" name="Picture 2" descr="C:\Users\202004game\Documents\GitHub\EverythingEater\out\plantuml\PlayerInclude\PlayerInclu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81" y="1628800"/>
            <a:ext cx="8784976" cy="436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56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3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テーマ</a:t>
            </a:r>
            <a:endParaRPr kumimoji="1" lang="en-US" altLang="ja-JP" sz="36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ja-JP" altLang="en-US" sz="2800" dirty="0"/>
              <a:t>ゲームの</a:t>
            </a:r>
            <a:r>
              <a:rPr lang="ja-JP" altLang="en-US" sz="2800" dirty="0" smtClean="0"/>
              <a:t>説明</a:t>
            </a:r>
            <a:endParaRPr lang="en-US" altLang="ja-JP" sz="28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260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30</a:t>
            </a:fld>
            <a:endParaRPr kumimoji="1" lang="ja-JP" altLang="en-US"/>
          </a:p>
        </p:txBody>
      </p:sp>
      <p:pic>
        <p:nvPicPr>
          <p:cNvPr id="10242" name="Picture 2" descr="C:\Users\202004game\Documents\GitHub\EverythingEater\out\plantuml\TimerEvent\TimerEv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083082"/>
            <a:ext cx="5328592" cy="562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25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やりたかったこと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2800" dirty="0" smtClean="0">
                <a:latin typeface="+mj-ea"/>
                <a:ea typeface="+mj-ea"/>
              </a:rPr>
              <a:t>SE</a:t>
            </a:r>
            <a:r>
              <a:rPr kumimoji="1" lang="ja-JP" altLang="en-US" sz="2800" dirty="0" smtClean="0">
                <a:latin typeface="+mj-ea"/>
                <a:ea typeface="+mj-ea"/>
              </a:rPr>
              <a:t>をつける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r>
              <a:rPr lang="ja-JP" altLang="en-US" sz="2800" dirty="0" smtClean="0">
                <a:latin typeface="+mj-ea"/>
                <a:ea typeface="+mj-ea"/>
              </a:rPr>
              <a:t>徹底した</a:t>
            </a:r>
            <a:r>
              <a:rPr lang="en-US" altLang="ja-JP" sz="2800" dirty="0" smtClean="0">
                <a:latin typeface="+mj-ea"/>
                <a:ea typeface="+mj-ea"/>
              </a:rPr>
              <a:t>BUG</a:t>
            </a:r>
            <a:r>
              <a:rPr lang="ja-JP" altLang="en-US" sz="2800" dirty="0" smtClean="0">
                <a:latin typeface="+mj-ea"/>
                <a:ea typeface="+mj-ea"/>
              </a:rPr>
              <a:t>取り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 smtClean="0">
                <a:latin typeface="+mj-ea"/>
                <a:ea typeface="+mj-ea"/>
              </a:rPr>
              <a:t>プログラム</a:t>
            </a:r>
            <a:r>
              <a:rPr kumimoji="1" lang="ja-JP" altLang="en-US" sz="2800" dirty="0">
                <a:latin typeface="+mj-ea"/>
                <a:ea typeface="+mj-ea"/>
              </a:rPr>
              <a:t>設計</a:t>
            </a:r>
            <a:r>
              <a:rPr kumimoji="1" lang="ja-JP" altLang="en-US" sz="2800" dirty="0" smtClean="0">
                <a:latin typeface="+mj-ea"/>
                <a:ea typeface="+mj-ea"/>
              </a:rPr>
              <a:t>しなおし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r>
              <a:rPr lang="ja-JP" altLang="en-US" sz="2800" dirty="0" smtClean="0">
                <a:latin typeface="+mj-ea"/>
                <a:ea typeface="+mj-ea"/>
              </a:rPr>
              <a:t>ステージづくり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>
                <a:latin typeface="+mj-ea"/>
                <a:ea typeface="+mj-ea"/>
              </a:rPr>
              <a:t>クリア</a:t>
            </a:r>
            <a:r>
              <a:rPr kumimoji="1" lang="ja-JP" altLang="en-US" sz="2800" dirty="0" smtClean="0">
                <a:latin typeface="+mj-ea"/>
                <a:ea typeface="+mj-ea"/>
              </a:rPr>
              <a:t>判定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r>
              <a:rPr lang="ja-JP" altLang="en-US" sz="2800" dirty="0" smtClean="0">
                <a:latin typeface="+mj-ea"/>
                <a:ea typeface="+mj-ea"/>
              </a:rPr>
              <a:t>アニメーション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>
                <a:latin typeface="+mj-ea"/>
                <a:ea typeface="+mj-ea"/>
              </a:rPr>
              <a:t>エフェクト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6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再掲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)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何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作ろう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？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(1/2)	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2260848"/>
          </a:xfrm>
        </p:spPr>
        <p:txBody>
          <a:bodyPr>
            <a:normAutofit/>
          </a:bodyPr>
          <a:lstStyle/>
          <a:p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「あつめる」「大きくなる」は楽しい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ある</a:t>
            </a:r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程度</a:t>
            </a:r>
            <a:r>
              <a:rPr kumimoji="1"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いい加減な</a:t>
            </a:r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ゲーム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「詰み」を許す</a:t>
            </a:r>
            <a:endParaRPr kumimoji="1"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何でもかん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でも</a:t>
            </a:r>
            <a:r>
              <a:rPr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無茶苦茶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を許す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-33658" y="4365104"/>
            <a:ext cx="8532440" cy="2260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None/>
            </a:pP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作りやすい</a:t>
            </a:r>
            <a:r>
              <a:rPr lang="en-US" altLang="ja-JP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2D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で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None/>
            </a:pP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「技術ドリブン」ではなく「作りたいものドリブン」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None/>
            </a:pPr>
            <a:r>
              <a:rPr lang="ja-JP" altLang="en-US" sz="3200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これでゲームを作ろう</a:t>
            </a:r>
            <a:endParaRPr lang="en-US" altLang="ja-JP" sz="3200" u="sng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5" name="下矢印 4"/>
          <p:cNvSpPr/>
          <p:nvPr/>
        </p:nvSpPr>
        <p:spPr>
          <a:xfrm>
            <a:off x="3116438" y="3590724"/>
            <a:ext cx="2232248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42FEC-AB04-4E21-976C-D25DFF6F7331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023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再掲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)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何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作ろう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？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(2/2)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611314"/>
            <a:ext cx="7620000" cy="2249734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「あつめる」や「大きくなる」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411480" lvl="1" indent="0">
              <a:buNone/>
            </a:pP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→ 塊魂・</a:t>
            </a:r>
            <a:r>
              <a:rPr lang="en-US" altLang="ja-JP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Hole.io</a:t>
            </a:r>
          </a:p>
          <a:p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できなかったことができるように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予想外の結果</a:t>
            </a:r>
            <a:endParaRPr kumimoji="1" lang="ja-JP" altLang="en-US" sz="28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321" y="4515347"/>
            <a:ext cx="3960440" cy="2184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70" y="4762603"/>
            <a:ext cx="3853057" cy="1872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467544" y="3730397"/>
            <a:ext cx="7620000" cy="784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None/>
            </a:pPr>
            <a:r>
              <a:rPr lang="ja-JP" altLang="en-US" sz="4000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楽しい・おもしろい</a:t>
            </a:r>
            <a:endParaRPr lang="ja-JP" altLang="en-US" sz="4000" u="sng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62282-8C3B-4EFB-8BFD-F63D3F3DCAE2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649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 dirty="0" smtClean="0"/>
              <a:t>（再掲）中間発表の内容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テーマ</a:t>
            </a:r>
            <a:endParaRPr kumimoji="1" lang="en-US" altLang="ja-JP" sz="2800" dirty="0" smtClean="0"/>
          </a:p>
          <a:p>
            <a:pPr lvl="1"/>
            <a:r>
              <a:rPr lang="ja-JP" altLang="en-US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ゲームの</a:t>
            </a:r>
            <a:r>
              <a:rPr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説明</a:t>
            </a:r>
            <a:endParaRPr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260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再掲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)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作った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ゲーム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820688"/>
          </a:xfrm>
        </p:spPr>
        <p:txBody>
          <a:bodyPr>
            <a:noAutofit/>
          </a:bodyPr>
          <a:lstStyle/>
          <a:p>
            <a:pPr marL="114300" indent="0" algn="ctr">
              <a:buNone/>
            </a:pPr>
            <a:r>
              <a:rPr kumimoji="1" lang="en-US" altLang="ja-JP" sz="4400" dirty="0" err="1" smtClean="0">
                <a:latin typeface="Impact" panose="020B0806030902050204" pitchFamily="34" charset="0"/>
                <a:ea typeface="UD デジタル 教科書体 N-B" panose="02020700000000000000" pitchFamily="17" charset="-128"/>
              </a:rPr>
              <a:t>EverythingEater</a:t>
            </a:r>
            <a:endParaRPr kumimoji="1" lang="ja-JP" altLang="en-US" sz="4400" dirty="0">
              <a:latin typeface="Impact" panose="020B0806030902050204" pitchFamily="34" charset="0"/>
              <a:ea typeface="UD デジタル 教科書体 N-B" panose="02020700000000000000" pitchFamily="17" charset="-128"/>
            </a:endParaRP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609600" y="2852936"/>
            <a:ext cx="7620000" cy="60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sz="28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605827" y="2399022"/>
            <a:ext cx="7620000" cy="3866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Font typeface="Arial" pitchFamily="34" charset="0"/>
              <a:buNone/>
            </a:pP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ゲームシーン上のもの「</a:t>
            </a:r>
            <a:r>
              <a:rPr lang="ja-JP" altLang="en-US" sz="2800" dirty="0" smtClean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すべて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」食べられる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Font typeface="Arial" pitchFamily="34" charset="0"/>
              <a:buNone/>
            </a:pPr>
            <a:r>
              <a:rPr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食べることで</a:t>
            </a:r>
            <a:r>
              <a:rPr lang="ja-JP" altLang="en-US" sz="2800" dirty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大きく</a:t>
            </a:r>
            <a:r>
              <a:rPr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なって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いく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Font typeface="Arial" pitchFamily="34" charset="0"/>
              <a:buNone/>
            </a:pPr>
            <a:r>
              <a:rPr lang="ja-JP" altLang="en-US" sz="2800" b="1" u="sng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時間内</a:t>
            </a:r>
            <a:r>
              <a:rPr lang="ja-JP" altLang="en-US" sz="2800" b="1" u="sng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に目標の大きさ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になることを目指す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Font typeface="Arial" pitchFamily="34" charset="0"/>
              <a:buNone/>
            </a:pP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最終的にはゲームの</a:t>
            </a:r>
            <a:r>
              <a:rPr lang="ja-JP" altLang="en-US" sz="2800" dirty="0" smtClean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マップ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や</a:t>
            </a:r>
            <a:r>
              <a:rPr lang="ja-JP" altLang="en-US" sz="2800" dirty="0" smtClean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壁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まで</a:t>
            </a:r>
            <a:r>
              <a:rPr lang="en-US" altLang="ja-JP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……</a:t>
            </a:r>
            <a:endParaRPr lang="ja-JP" altLang="en-US" sz="28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4581128"/>
            <a:ext cx="3683218" cy="2060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34" y="4621621"/>
            <a:ext cx="3606393" cy="1979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290D6-EB20-48B1-8418-C44D2B1D89A1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83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</a:t>
            </a:r>
            <a:r>
              <a:rPr lang="ja-JP" altLang="en-US" dirty="0"/>
              <a:t>サンプル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2020/11/11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7" name="EverythingEaterGameDEMOConvert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520" y="1519713"/>
            <a:ext cx="8028634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070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lang="ja-JP" altLang="en-US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再掲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)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苦労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したこと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プレイヤの挙動</a:t>
            </a:r>
            <a:endParaRPr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コライダ</a:t>
            </a:r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方向に入力を続けると反転を繰り返す</a:t>
            </a:r>
            <a:endParaRPr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分裂・合体機能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すべてを「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たべる」ということ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分裂したプレイヤーも食べたい</a:t>
            </a:r>
            <a:endParaRPr kumimoji="1"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カメラや</a:t>
            </a:r>
            <a:r>
              <a:rPr lang="en-US" altLang="ja-JP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UI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が</a:t>
            </a:r>
            <a:r>
              <a:rPr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どの」プレイヤを追うか？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4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プレイヤ</a:t>
            </a:r>
            <a:r>
              <a:rPr kumimoji="1"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を食べられるようになった副作用</a:t>
            </a:r>
            <a:endParaRPr kumimoji="1"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機能別にスクリプトを分けすぎた</a:t>
            </a:r>
            <a:r>
              <a:rPr lang="en-US" altLang="ja-JP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……</a:t>
            </a:r>
          </a:p>
          <a:p>
            <a:r>
              <a:rPr kumimoji="1"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上手</a:t>
            </a:r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に</a:t>
            </a:r>
            <a:r>
              <a:rPr kumimoji="1"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設計しようと</a:t>
            </a:r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して未使用のスクリプトが生まれた</a:t>
            </a:r>
            <a:endParaRPr kumimoji="1"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37EE4-C8C0-441B-BA62-F75DFBBFA038}" type="datetime1">
              <a:rPr kumimoji="1" lang="ja-JP" altLang="en-US" smtClean="0"/>
              <a:t>2020/11/11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008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ナチュラル">
  <a:themeElements>
    <a:clrScheme name="ナチュラル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ユーザー定義 1">
      <a:majorFont>
        <a:latin typeface="Cambria"/>
        <a:ea typeface="UD デジタル 教科書体 N-B"/>
        <a:cs typeface=""/>
      </a:majorFont>
      <a:minorFont>
        <a:latin typeface="Calibri"/>
        <a:ea typeface="UD デジタル 教科書体 N-B"/>
        <a:cs typeface=""/>
      </a:minorFont>
    </a:fontScheme>
    <a:fmtScheme name="ナチュラル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436</TotalTime>
  <Words>830</Words>
  <Application>Microsoft Office PowerPoint</Application>
  <PresentationFormat>画面に合わせる (4:3)</PresentationFormat>
  <Paragraphs>271</Paragraphs>
  <Slides>31</Slides>
  <Notes>8</Notes>
  <HiddenSlides>0</HiddenSlides>
  <MMClips>4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31</vt:i4>
      </vt:variant>
    </vt:vector>
  </HeadingPairs>
  <TitlesOfParts>
    <vt:vector size="32" baseType="lpstr">
      <vt:lpstr>ナチュラル</vt:lpstr>
      <vt:lpstr>EverythingEater</vt:lpstr>
      <vt:lpstr>目次</vt:lpstr>
      <vt:lpstr>目次</vt:lpstr>
      <vt:lpstr>(再掲)何を作ろう？(1/2) </vt:lpstr>
      <vt:lpstr>(再掲)何を作ろう？(2/2)</vt:lpstr>
      <vt:lpstr>目次</vt:lpstr>
      <vt:lpstr>(再掲)作ったゲーム</vt:lpstr>
      <vt:lpstr>ゲームサンプル</vt:lpstr>
      <vt:lpstr>(再掲)苦労したこと</vt:lpstr>
      <vt:lpstr>目次</vt:lpstr>
      <vt:lpstr>独自性（1/3） </vt:lpstr>
      <vt:lpstr>独自性 （2/3）</vt:lpstr>
      <vt:lpstr>独自性（3/3）  </vt:lpstr>
      <vt:lpstr>目次</vt:lpstr>
      <vt:lpstr>こだわりのプログラム(1/3)</vt:lpstr>
      <vt:lpstr>こだわりのプログラム(2/3)</vt:lpstr>
      <vt:lpstr>こだわりのプログラム(3/3)</vt:lpstr>
      <vt:lpstr>目次</vt:lpstr>
      <vt:lpstr>開発スケジュール</vt:lpstr>
      <vt:lpstr>目次</vt:lpstr>
      <vt:lpstr>使用アセット</vt:lpstr>
      <vt:lpstr>目次</vt:lpstr>
      <vt:lpstr>まとめ(1/2)</vt:lpstr>
      <vt:lpstr>まとめ(2/2)</vt:lpstr>
      <vt:lpstr>以上です</vt:lpstr>
      <vt:lpstr>クラス図</vt:lpstr>
      <vt:lpstr>クラス図</vt:lpstr>
      <vt:lpstr>クラス図</vt:lpstr>
      <vt:lpstr>クラス図</vt:lpstr>
      <vt:lpstr>クラス図</vt:lpstr>
      <vt:lpstr>やりたかったこと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EverythingEater</dc:title>
  <dc:creator>202004game</dc:creator>
  <cp:lastModifiedBy>202004game</cp:lastModifiedBy>
  <cp:revision>64</cp:revision>
  <dcterms:created xsi:type="dcterms:W3CDTF">2020-11-07T06:41:39Z</dcterms:created>
  <dcterms:modified xsi:type="dcterms:W3CDTF">2020-11-11T10:27:13Z</dcterms:modified>
</cp:coreProperties>
</file>

<file path=docProps/thumbnail.jpeg>
</file>